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8" r:id="rId3"/>
    <p:sldId id="269" r:id="rId4"/>
    <p:sldId id="27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4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14" autoAdjust="0"/>
    <p:restoredTop sz="94660"/>
  </p:normalViewPr>
  <p:slideViewPr>
    <p:cSldViewPr>
      <p:cViewPr varScale="1">
        <p:scale>
          <a:sx n="59" d="100"/>
          <a:sy n="59" d="100"/>
        </p:scale>
        <p:origin x="-13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AA70-9273-45D4-B501-697D4EA633A8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0C7E-9A5C-4A46-B860-014C0720D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AA70-9273-45D4-B501-697D4EA633A8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0C7E-9A5C-4A46-B860-014C0720D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AA70-9273-45D4-B501-697D4EA633A8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0C7E-9A5C-4A46-B860-014C0720D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AA70-9273-45D4-B501-697D4EA633A8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0C7E-9A5C-4A46-B860-014C0720D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AA70-9273-45D4-B501-697D4EA633A8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0C7E-9A5C-4A46-B860-014C0720D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AA70-9273-45D4-B501-697D4EA633A8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0C7E-9A5C-4A46-B860-014C0720D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AA70-9273-45D4-B501-697D4EA633A8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0C7E-9A5C-4A46-B860-014C0720D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AA70-9273-45D4-B501-697D4EA633A8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0C7E-9A5C-4A46-B860-014C0720D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AA70-9273-45D4-B501-697D4EA633A8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0C7E-9A5C-4A46-B860-014C0720D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AA70-9273-45D4-B501-697D4EA633A8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0C7E-9A5C-4A46-B860-014C0720D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AA70-9273-45D4-B501-697D4EA633A8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0C7E-9A5C-4A46-B860-014C0720D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5AA70-9273-45D4-B501-697D4EA633A8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70C7E-9A5C-4A46-B860-014C0720D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pull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2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9.xml"/><Relationship Id="rId7" Type="http://schemas.openxmlformats.org/officeDocument/2006/relationships/slide" Target="slide1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0.xml"/><Relationship Id="rId9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000108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/>
              <a:t>PENDAPATAN </a:t>
            </a:r>
            <a:r>
              <a:rPr lang="en-US" sz="7200" b="1" dirty="0" smtClean="0"/>
              <a:t>NASIONAL</a:t>
            </a:r>
            <a:endParaRPr lang="en-US" sz="72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Neto</a:t>
            </a:r>
            <a:r>
              <a:rPr lang="en-US" dirty="0" smtClean="0"/>
              <a:t> (</a:t>
            </a:r>
            <a:r>
              <a:rPr lang="id-ID" dirty="0" smtClean="0"/>
              <a:t>PNN) atau </a:t>
            </a:r>
            <a:r>
              <a:rPr lang="en-US" i="1" dirty="0" smtClean="0"/>
              <a:t>Net National Product </a:t>
            </a:r>
            <a:r>
              <a:rPr lang="id-ID" i="1" dirty="0" smtClean="0"/>
              <a:t>(</a:t>
            </a:r>
            <a:r>
              <a:rPr lang="en-US" i="1" dirty="0" smtClean="0"/>
              <a:t>NNP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nilai semua barang dan jasa yang dihasilkan warga negara dalam waktu satu tahun setelah dikurangi penyusutan atas barang-barang modal</a:t>
            </a:r>
            <a:endParaRPr lang="en-US" dirty="0"/>
          </a:p>
        </p:txBody>
      </p:sp>
      <p:pic>
        <p:nvPicPr>
          <p:cNvPr id="21506" name="Picture 2" descr="F:\RefRes!N9\it's\4ever-fR!eNds\30006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5429264"/>
            <a:ext cx="1219200" cy="12192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428596" y="3571876"/>
            <a:ext cx="8215370" cy="17859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dirty="0">
                <a:solidFill>
                  <a:schemeClr val="tx1"/>
                </a:solidFill>
              </a:rPr>
              <a:t>NNP</a:t>
            </a:r>
            <a:r>
              <a:rPr lang="en-US" sz="2800" dirty="0">
                <a:solidFill>
                  <a:schemeClr val="tx1"/>
                </a:solidFill>
              </a:rPr>
              <a:t> = </a:t>
            </a:r>
            <a:r>
              <a:rPr lang="id-ID" sz="2800" dirty="0">
                <a:solidFill>
                  <a:schemeClr val="tx1"/>
                </a:solidFill>
              </a:rPr>
              <a:t>GDP </a:t>
            </a:r>
            <a:r>
              <a:rPr lang="en-US" sz="2800" dirty="0">
                <a:solidFill>
                  <a:schemeClr val="tx1"/>
                </a:solidFill>
              </a:rPr>
              <a:t>– </a:t>
            </a:r>
            <a:r>
              <a:rPr lang="en-US" sz="2800" dirty="0" err="1">
                <a:solidFill>
                  <a:schemeClr val="tx1"/>
                </a:solidFill>
              </a:rPr>
              <a:t>Penyusutan</a:t>
            </a:r>
            <a:r>
              <a:rPr lang="id-ID" sz="2800" dirty="0">
                <a:solidFill>
                  <a:schemeClr val="tx1"/>
                </a:solidFill>
              </a:rPr>
              <a:t> Barang-Barang </a:t>
            </a:r>
            <a:r>
              <a:rPr lang="id-ID" sz="2800" dirty="0" smtClean="0">
                <a:solidFill>
                  <a:schemeClr val="tx1"/>
                </a:solidFill>
              </a:rPr>
              <a:t>Modal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Neto</a:t>
            </a:r>
            <a:r>
              <a:rPr lang="en-US" dirty="0" smtClean="0"/>
              <a:t> (</a:t>
            </a:r>
            <a:r>
              <a:rPr lang="id-ID" dirty="0" smtClean="0"/>
              <a:t>PNN) atau</a:t>
            </a:r>
            <a:r>
              <a:rPr lang="en-US" i="1" dirty="0" smtClean="0"/>
              <a:t> Net National Income </a:t>
            </a:r>
            <a:r>
              <a:rPr lang="id-ID" i="1" dirty="0" smtClean="0"/>
              <a:t>(</a:t>
            </a:r>
            <a:r>
              <a:rPr lang="en-US" i="1" dirty="0" smtClean="0"/>
              <a:t>NNI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pendapatan yang dihitung menurut jumlah balas jasa yang diterima oleh masyarakat sebagai faktor produksi</a:t>
            </a:r>
            <a:endParaRPr lang="en-US" dirty="0"/>
          </a:p>
        </p:txBody>
      </p:sp>
      <p:pic>
        <p:nvPicPr>
          <p:cNvPr id="22530" name="Picture 2" descr="F:\RefRes!N9\it's\4ever-fR!eNds\30006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5429264"/>
            <a:ext cx="1219200" cy="12192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428596" y="3571876"/>
            <a:ext cx="8215370" cy="17859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N</a:t>
            </a:r>
            <a:r>
              <a:rPr lang="id-ID" sz="2800" dirty="0">
                <a:solidFill>
                  <a:schemeClr val="tx1"/>
                </a:solidFill>
              </a:rPr>
              <a:t>NI</a:t>
            </a:r>
            <a:r>
              <a:rPr lang="en-US" sz="2800" dirty="0">
                <a:solidFill>
                  <a:schemeClr val="tx1"/>
                </a:solidFill>
              </a:rPr>
              <a:t> = </a:t>
            </a:r>
            <a:r>
              <a:rPr lang="id-ID" sz="2800" dirty="0">
                <a:solidFill>
                  <a:schemeClr val="tx1"/>
                </a:solidFill>
              </a:rPr>
              <a:t>NNP</a:t>
            </a:r>
            <a:r>
              <a:rPr lang="en-US" sz="2800" dirty="0">
                <a:solidFill>
                  <a:schemeClr val="tx1"/>
                </a:solidFill>
              </a:rPr>
              <a:t> – </a:t>
            </a:r>
            <a:r>
              <a:rPr lang="en-US" sz="2800" dirty="0" err="1">
                <a:solidFill>
                  <a:schemeClr val="tx1"/>
                </a:solidFill>
              </a:rPr>
              <a:t>Pajak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tidak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Langsung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 </a:t>
            </a:r>
            <a:r>
              <a:rPr lang="id-ID" dirty="0" smtClean="0"/>
              <a:t>atau  </a:t>
            </a:r>
            <a:r>
              <a:rPr lang="en-US" i="1" dirty="0" smtClean="0"/>
              <a:t>personal Income </a:t>
            </a:r>
            <a:r>
              <a:rPr lang="id-ID" i="1" dirty="0" smtClean="0"/>
              <a:t>(</a:t>
            </a:r>
            <a:r>
              <a:rPr lang="en-US" i="1" dirty="0" smtClean="0"/>
              <a:t>PI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pendapatan nasional neto dikurangi jaminan sosial, laba ditahan dan pajak laba perusahaan, ditambah pembayaran pindahan (</a:t>
            </a:r>
            <a:r>
              <a:rPr lang="en-US" i="1" dirty="0" smtClean="0"/>
              <a:t>transfer payment</a:t>
            </a:r>
            <a:r>
              <a:rPr lang="id-ID" dirty="0" smtClean="0"/>
              <a:t>).</a:t>
            </a:r>
            <a:endParaRPr lang="en-US" dirty="0" smtClean="0"/>
          </a:p>
        </p:txBody>
      </p:sp>
      <p:pic>
        <p:nvPicPr>
          <p:cNvPr id="24578" name="Picture 2" descr="F:\RefRes!N9\it's\4ever-fR!eNds\30006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5429264"/>
            <a:ext cx="1219200" cy="12192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428596" y="3571876"/>
            <a:ext cx="8215370" cy="17859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P</a:t>
            </a:r>
            <a:r>
              <a:rPr lang="id-ID" sz="2800" dirty="0">
                <a:solidFill>
                  <a:schemeClr val="tx1"/>
                </a:solidFill>
              </a:rPr>
              <a:t>I</a:t>
            </a:r>
            <a:r>
              <a:rPr lang="en-US" sz="2800" dirty="0">
                <a:solidFill>
                  <a:schemeClr val="tx1"/>
                </a:solidFill>
              </a:rPr>
              <a:t> = </a:t>
            </a:r>
            <a:r>
              <a:rPr lang="id-ID" sz="2800" dirty="0">
                <a:solidFill>
                  <a:schemeClr val="tx1"/>
                </a:solidFill>
              </a:rPr>
              <a:t>NNI – </a:t>
            </a:r>
            <a:r>
              <a:rPr lang="en-US" sz="2800" dirty="0" err="1">
                <a:solidFill>
                  <a:schemeClr val="tx1"/>
                </a:solidFill>
              </a:rPr>
              <a:t>Pajak</a:t>
            </a:r>
            <a:r>
              <a:rPr lang="en-US" sz="2800" dirty="0">
                <a:solidFill>
                  <a:schemeClr val="tx1"/>
                </a:solidFill>
              </a:rPr>
              <a:t> Per</a:t>
            </a:r>
            <a:r>
              <a:rPr lang="id-ID" sz="2800" dirty="0">
                <a:solidFill>
                  <a:schemeClr val="tx1"/>
                </a:solidFill>
              </a:rPr>
              <a:t>usahaan –  </a:t>
            </a:r>
            <a:r>
              <a:rPr lang="en-US" sz="2800" dirty="0" err="1">
                <a:solidFill>
                  <a:schemeClr val="tx1"/>
                </a:solidFill>
              </a:rPr>
              <a:t>Laba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Ditahan</a:t>
            </a:r>
            <a:r>
              <a:rPr lang="id-ID" sz="2800" dirty="0">
                <a:solidFill>
                  <a:schemeClr val="tx1"/>
                </a:solidFill>
              </a:rPr>
              <a:t> –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Jaminan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Sosial</a:t>
            </a:r>
            <a:r>
              <a:rPr lang="en-US" sz="2800" dirty="0">
                <a:solidFill>
                  <a:schemeClr val="tx1"/>
                </a:solidFill>
              </a:rPr>
              <a:t> + Transfer </a:t>
            </a:r>
            <a:r>
              <a:rPr lang="en-US" sz="2800" dirty="0" smtClean="0">
                <a:solidFill>
                  <a:schemeClr val="tx1"/>
                </a:solidFill>
              </a:rPr>
              <a:t>Payment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Pendapatan</a:t>
            </a:r>
            <a:r>
              <a:rPr lang="en-US" dirty="0" smtClean="0"/>
              <a:t> Disposable</a:t>
            </a:r>
            <a:r>
              <a:rPr lang="id-ID" dirty="0" smtClean="0"/>
              <a:t> atau </a:t>
            </a:r>
            <a:r>
              <a:rPr lang="en-US" i="1" dirty="0" smtClean="0"/>
              <a:t>Disposable Income</a:t>
            </a:r>
            <a:r>
              <a:rPr lang="id-ID" dirty="0" smtClean="0"/>
              <a:t> (DI)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pendapatan yang benar-benar menjadi hak mutlak penerima atau dengan kata lain pendapatan yang siap dibelanjakan</a:t>
            </a:r>
            <a:endParaRPr lang="en-US" dirty="0" smtClean="0"/>
          </a:p>
        </p:txBody>
      </p:sp>
      <p:pic>
        <p:nvPicPr>
          <p:cNvPr id="23554" name="Picture 2" descr="F:\RefRes!N9\it's\4ever-fR!eNds\30006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5429264"/>
            <a:ext cx="1219200" cy="12192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428596" y="3571876"/>
            <a:ext cx="8215370" cy="17859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dirty="0">
                <a:solidFill>
                  <a:schemeClr val="tx1"/>
                </a:solidFill>
              </a:rPr>
              <a:t>DI</a:t>
            </a:r>
            <a:r>
              <a:rPr lang="en-US" sz="2800" dirty="0">
                <a:solidFill>
                  <a:schemeClr val="tx1"/>
                </a:solidFill>
              </a:rPr>
              <a:t> = </a:t>
            </a:r>
            <a:r>
              <a:rPr lang="id-ID" sz="2800" dirty="0">
                <a:solidFill>
                  <a:schemeClr val="tx1"/>
                </a:solidFill>
              </a:rPr>
              <a:t>PI</a:t>
            </a:r>
            <a:r>
              <a:rPr lang="en-US" sz="2800" dirty="0">
                <a:solidFill>
                  <a:schemeClr val="tx1"/>
                </a:solidFill>
              </a:rPr>
              <a:t> – </a:t>
            </a:r>
            <a:r>
              <a:rPr lang="en-US" sz="2800" dirty="0" err="1">
                <a:solidFill>
                  <a:schemeClr val="tx1"/>
                </a:solidFill>
              </a:rPr>
              <a:t>Pajak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</a:t>
            </a:r>
            <a:r>
              <a:rPr lang="id-ID" sz="2800" dirty="0">
                <a:solidFill>
                  <a:schemeClr val="tx1"/>
                </a:solidFill>
              </a:rPr>
              <a:t>rorangan (</a:t>
            </a:r>
            <a:r>
              <a:rPr lang="en-US" sz="2800" dirty="0" err="1">
                <a:solidFill>
                  <a:schemeClr val="tx1"/>
                </a:solidFill>
              </a:rPr>
              <a:t>Pajak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Langsung</a:t>
            </a:r>
            <a:r>
              <a:rPr lang="id-ID" sz="2800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dirty="0"/>
              <a:t>Pengertian Produk Domestik Regional </a:t>
            </a:r>
            <a:r>
              <a:rPr lang="id-ID" dirty="0" smtClean="0"/>
              <a:t>Bruto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jumlah nilai tambah atau jumlah nilai barang dan jasa akhir yang dihasilkan oleh seluruh unit usaha dalam suatu daerah dalam satu tahun tertentu</a:t>
            </a:r>
            <a:endParaRPr lang="en-US" dirty="0"/>
          </a:p>
        </p:txBody>
      </p:sp>
      <p:pic>
        <p:nvPicPr>
          <p:cNvPr id="25602" name="Picture 2" descr="F:\RefRes!N9\it's\4ever-fR!eNds\30006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5429264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dirty="0"/>
              <a:t>Metode Perhitungan </a:t>
            </a:r>
            <a:r>
              <a:rPr lang="id-ID" dirty="0" smtClean="0"/>
              <a:t>PDRB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id-ID" dirty="0"/>
              <a:t>Metode penghitungan PDRB atas dasar harga berlaku menggambarkan nilai-nilai tambah barang dan jasa yang dihitung menggunakan harga pada tahun </a:t>
            </a:r>
            <a:r>
              <a:rPr lang="id-ID" dirty="0" smtClean="0"/>
              <a:t>tersebut.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id-ID" dirty="0" smtClean="0"/>
              <a:t>PDRB </a:t>
            </a:r>
            <a:r>
              <a:rPr lang="id-ID" dirty="0"/>
              <a:t>atas harga konstan menunjukan nilai tambah barang dan jasa yang dihitung menggunakan harga pada tahun dasar</a:t>
            </a:r>
            <a:r>
              <a:rPr lang="id-ID" dirty="0" smtClean="0"/>
              <a:t>.</a:t>
            </a:r>
            <a:endParaRPr lang="en-US" dirty="0"/>
          </a:p>
        </p:txBody>
      </p:sp>
      <p:pic>
        <p:nvPicPr>
          <p:cNvPr id="26626" name="Picture 2" descr="F:\RefRes!N9\it's\4ever-fR!eNds\30006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5429264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PENDAPATAN NASIONAL</a:t>
            </a: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500034" y="2000240"/>
            <a:ext cx="3214710" cy="12858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INDIKATOR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3143240" y="3929066"/>
            <a:ext cx="2428892" cy="12858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MATERI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>
            <a:hlinkClick r:id="rId4" action="ppaction://hlinksldjump"/>
          </p:cNvPr>
          <p:cNvSpPr/>
          <p:nvPr/>
        </p:nvSpPr>
        <p:spPr>
          <a:xfrm>
            <a:off x="4786314" y="1928802"/>
            <a:ext cx="3143272" cy="12858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TUJUAN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Indikator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Menghitung</a:t>
            </a:r>
            <a:r>
              <a:rPr lang="en-US" dirty="0" smtClean="0"/>
              <a:t> PDB, PNB, NNP, PI, </a:t>
            </a:r>
            <a:r>
              <a:rPr lang="en-US" dirty="0" err="1" smtClean="0"/>
              <a:t>dan</a:t>
            </a:r>
            <a:r>
              <a:rPr lang="en-US" dirty="0" smtClean="0"/>
              <a:t> DI.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Mendeskripsikan</a:t>
            </a:r>
            <a:r>
              <a:rPr lang="en-US" dirty="0" smtClean="0"/>
              <a:t> PDRB.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penghitungan</a:t>
            </a:r>
            <a:r>
              <a:rPr lang="en-US" dirty="0" smtClean="0"/>
              <a:t> PDRB.</a:t>
            </a:r>
          </a:p>
        </p:txBody>
      </p:sp>
      <p:pic>
        <p:nvPicPr>
          <p:cNvPr id="17410" name="Picture 2" descr="F:\RefRes!N9\it's\4ever-fR!eNds\30006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5286388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PDB, PNB, NNP, PI,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DI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smtClean="0"/>
              <a:t>PDRB.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penghitungan</a:t>
            </a:r>
            <a:r>
              <a:rPr lang="en-US" dirty="0"/>
              <a:t> PDRB.</a:t>
            </a:r>
          </a:p>
          <a:p>
            <a:endParaRPr lang="en-US" dirty="0"/>
          </a:p>
        </p:txBody>
      </p:sp>
      <p:pic>
        <p:nvPicPr>
          <p:cNvPr id="18435" name="Picture 3" descr="F:\RefRes!N9\it's\4ever-fR!eNds\30006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5357826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De</a:t>
            </a:r>
            <a:r>
              <a:rPr lang="id-ID" dirty="0"/>
              <a:t>skripsi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 smtClean="0"/>
              <a:t>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3048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id-ID" dirty="0" smtClean="0">
                <a:hlinkClick r:id="rId2" action="ppaction://hlinksldjump"/>
              </a:rPr>
              <a:t>Pengertian Pendapatan Nasiona</a:t>
            </a:r>
            <a:r>
              <a:rPr lang="en-US" dirty="0" smtClean="0">
                <a:hlinkClick r:id="rId2" action="ppaction://hlinksldjump"/>
              </a:rPr>
              <a:t>l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 smtClean="0">
                <a:hlinkClick r:id="rId3" action="ppaction://hlinksldjump"/>
              </a:rPr>
              <a:t>Konsep </a:t>
            </a:r>
            <a:r>
              <a:rPr lang="id-ID" dirty="0">
                <a:hlinkClick r:id="rId3" action="ppaction://hlinksldjump"/>
              </a:rPr>
              <a:t>Pendapat </a:t>
            </a:r>
            <a:r>
              <a:rPr lang="id-ID" dirty="0" smtClean="0">
                <a:hlinkClick r:id="rId3" action="ppaction://hlinksldjump"/>
              </a:rPr>
              <a:t>Nasional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1472" y="3429000"/>
            <a:ext cx="7786742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d-ID" sz="3600" dirty="0">
                <a:solidFill>
                  <a:schemeClr val="tx1"/>
                </a:solidFill>
              </a:rPr>
              <a:t>Produk Domestik Regional Bruto (PDRB</a:t>
            </a:r>
            <a:r>
              <a:rPr lang="id-ID" sz="3600" dirty="0" smtClean="0">
                <a:solidFill>
                  <a:schemeClr val="tx1"/>
                </a:solidFill>
              </a:rPr>
              <a:t>)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158" y="4286256"/>
            <a:ext cx="8358246" cy="1571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id-ID" sz="3200" dirty="0" smtClean="0">
                <a:solidFill>
                  <a:schemeClr val="tx1"/>
                </a:solidFill>
                <a:hlinkClick r:id="rId4" action="ppaction://hlinksldjump"/>
              </a:rPr>
              <a:t>Pengertian Produk Domestik Regional Bruto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d-ID" sz="3200" dirty="0" smtClean="0">
                <a:solidFill>
                  <a:schemeClr val="tx1"/>
                </a:solidFill>
                <a:hlinkClick r:id="rId5" action="ppaction://hlinksldjump"/>
              </a:rPr>
              <a:t>Metode </a:t>
            </a:r>
            <a:r>
              <a:rPr lang="id-ID" sz="3200" dirty="0">
                <a:solidFill>
                  <a:schemeClr val="tx1"/>
                </a:solidFill>
                <a:hlinkClick r:id="rId5" action="ppaction://hlinksldjump"/>
              </a:rPr>
              <a:t>Perhitungan </a:t>
            </a:r>
            <a:r>
              <a:rPr lang="id-ID" sz="3200" dirty="0" smtClean="0">
                <a:solidFill>
                  <a:schemeClr val="tx1"/>
                </a:solidFill>
                <a:hlinkClick r:id="rId5" action="ppaction://hlinksldjump"/>
              </a:rPr>
              <a:t>PDRB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pic>
        <p:nvPicPr>
          <p:cNvPr id="12290" name="Picture 2" descr="F:\RefRes!N9\it's\4ever-fR!eNds\30006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15272" y="5429264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54098"/>
          </a:xfrm>
        </p:spPr>
        <p:txBody>
          <a:bodyPr>
            <a:normAutofit/>
          </a:bodyPr>
          <a:lstStyle/>
          <a:p>
            <a:pPr lvl="0"/>
            <a:r>
              <a:rPr lang="id-ID" dirty="0" smtClean="0"/>
              <a:t>Pengertian Pendapatan Nasiona</a:t>
            </a:r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jumlah pendapatan yang diterima oleh faktor-faktor produksi yang digunakan untuk memproduksi barang dan jasa dalam suatu tahun tertentu</a:t>
            </a:r>
            <a:endParaRPr lang="en-US" dirty="0"/>
          </a:p>
        </p:txBody>
      </p:sp>
      <p:pic>
        <p:nvPicPr>
          <p:cNvPr id="11265" name="Picture 1" descr="F:\RefRes!N9\it's\4ever-fR!eNds\30006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5357826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dirty="0" smtClean="0"/>
              <a:t>Konsep Pendapat 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hlinkClick r:id="rId2" action="ppaction://hlinksldjump"/>
              </a:rPr>
              <a:t>Produk</a:t>
            </a:r>
            <a:r>
              <a:rPr lang="en-US" dirty="0">
                <a:hlinkClick r:id="rId2" action="ppaction://hlinksldjump"/>
              </a:rPr>
              <a:t> </a:t>
            </a:r>
            <a:r>
              <a:rPr lang="en-US" dirty="0" err="1">
                <a:hlinkClick r:id="rId2" action="ppaction://hlinksldjump"/>
              </a:rPr>
              <a:t>Domestik</a:t>
            </a:r>
            <a:r>
              <a:rPr lang="en-US" dirty="0">
                <a:hlinkClick r:id="rId2" action="ppaction://hlinksldjump"/>
              </a:rPr>
              <a:t> </a:t>
            </a:r>
            <a:r>
              <a:rPr lang="en-US" dirty="0" err="1">
                <a:hlinkClick r:id="rId2" action="ppaction://hlinksldjump"/>
              </a:rPr>
              <a:t>Bruto</a:t>
            </a:r>
            <a:r>
              <a:rPr lang="en-US" dirty="0">
                <a:hlinkClick r:id="rId2" action="ppaction://hlinksldjump"/>
              </a:rPr>
              <a:t> </a:t>
            </a:r>
            <a:r>
              <a:rPr lang="id-ID" dirty="0">
                <a:hlinkClick r:id="rId2" action="ppaction://hlinksldjump"/>
              </a:rPr>
              <a:t>(PDB) atau </a:t>
            </a:r>
            <a:r>
              <a:rPr lang="en-US" i="1" dirty="0">
                <a:hlinkClick r:id="rId2" action="ppaction://hlinksldjump"/>
              </a:rPr>
              <a:t>Gross Domestic Product</a:t>
            </a:r>
            <a:r>
              <a:rPr lang="id-ID" i="1" dirty="0">
                <a:hlinkClick r:id="rId2" action="ppaction://hlinksldjump"/>
              </a:rPr>
              <a:t> (</a:t>
            </a:r>
            <a:r>
              <a:rPr lang="en-US" i="1" dirty="0" smtClean="0">
                <a:hlinkClick r:id="rId2" action="ppaction://hlinksldjump"/>
              </a:rPr>
              <a:t>GDP)</a:t>
            </a:r>
            <a:endParaRPr lang="en-US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hlinkClick r:id="rId3" action="ppaction://hlinksldjump"/>
              </a:rPr>
              <a:t>Produk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>
                <a:hlinkClick r:id="rId3" action="ppaction://hlinksldjump"/>
              </a:rPr>
              <a:t>Nasional</a:t>
            </a:r>
            <a:r>
              <a:rPr lang="en-US" dirty="0">
                <a:hlinkClick r:id="rId3" action="ppaction://hlinksldjump"/>
              </a:rPr>
              <a:t> </a:t>
            </a:r>
            <a:r>
              <a:rPr lang="en-US" dirty="0" err="1">
                <a:hlinkClick r:id="rId3" action="ppaction://hlinksldjump"/>
              </a:rPr>
              <a:t>Bruto</a:t>
            </a:r>
            <a:r>
              <a:rPr lang="en-US" dirty="0">
                <a:hlinkClick r:id="rId3" action="ppaction://hlinksldjump"/>
              </a:rPr>
              <a:t> (</a:t>
            </a:r>
            <a:r>
              <a:rPr lang="id-ID" dirty="0">
                <a:hlinkClick r:id="rId3" action="ppaction://hlinksldjump"/>
              </a:rPr>
              <a:t>PNB) atau </a:t>
            </a:r>
            <a:r>
              <a:rPr lang="id-ID" i="1" dirty="0">
                <a:hlinkClick r:id="rId3" action="ppaction://hlinksldjump"/>
              </a:rPr>
              <a:t>G</a:t>
            </a:r>
            <a:r>
              <a:rPr lang="en-US" i="1" dirty="0" err="1">
                <a:hlinkClick r:id="rId3" action="ppaction://hlinksldjump"/>
              </a:rPr>
              <a:t>ross</a:t>
            </a:r>
            <a:r>
              <a:rPr lang="en-US" i="1" dirty="0">
                <a:hlinkClick r:id="rId3" action="ppaction://hlinksldjump"/>
              </a:rPr>
              <a:t> National Product </a:t>
            </a:r>
            <a:r>
              <a:rPr lang="id-ID" i="1" dirty="0">
                <a:hlinkClick r:id="rId3" action="ppaction://hlinksldjump"/>
              </a:rPr>
              <a:t>(</a:t>
            </a:r>
            <a:r>
              <a:rPr lang="en-US" i="1" dirty="0" smtClean="0">
                <a:hlinkClick r:id="rId3" action="ppaction://hlinksldjump"/>
              </a:rPr>
              <a:t>GNP</a:t>
            </a:r>
            <a:r>
              <a:rPr lang="en-US" dirty="0" smtClean="0">
                <a:hlinkClick r:id="rId3" action="ppaction://hlinksldjump"/>
              </a:rPr>
              <a:t>)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hlinkClick r:id="rId4" action="ppaction://hlinksldjump"/>
              </a:rPr>
              <a:t>Produk</a:t>
            </a:r>
            <a:r>
              <a:rPr lang="en-US" dirty="0" smtClean="0">
                <a:hlinkClick r:id="rId4" action="ppaction://hlinksldjump"/>
              </a:rPr>
              <a:t> </a:t>
            </a:r>
            <a:r>
              <a:rPr lang="en-US" dirty="0" err="1">
                <a:hlinkClick r:id="rId4" action="ppaction://hlinksldjump"/>
              </a:rPr>
              <a:t>Nasional</a:t>
            </a:r>
            <a:r>
              <a:rPr lang="en-US" dirty="0">
                <a:hlinkClick r:id="rId4" action="ppaction://hlinksldjump"/>
              </a:rPr>
              <a:t> </a:t>
            </a:r>
            <a:r>
              <a:rPr lang="en-US" dirty="0" err="1">
                <a:hlinkClick r:id="rId4" action="ppaction://hlinksldjump"/>
              </a:rPr>
              <a:t>Neto</a:t>
            </a:r>
            <a:r>
              <a:rPr lang="en-US" dirty="0">
                <a:hlinkClick r:id="rId4" action="ppaction://hlinksldjump"/>
              </a:rPr>
              <a:t> (</a:t>
            </a:r>
            <a:r>
              <a:rPr lang="id-ID" dirty="0">
                <a:hlinkClick r:id="rId4" action="ppaction://hlinksldjump"/>
              </a:rPr>
              <a:t>PNN) atau </a:t>
            </a:r>
            <a:r>
              <a:rPr lang="en-US" i="1" dirty="0">
                <a:hlinkClick r:id="rId4" action="ppaction://hlinksldjump"/>
              </a:rPr>
              <a:t>Net National Product </a:t>
            </a:r>
            <a:r>
              <a:rPr lang="id-ID" i="1" dirty="0">
                <a:hlinkClick r:id="rId4" action="ppaction://hlinksldjump"/>
              </a:rPr>
              <a:t>(</a:t>
            </a:r>
            <a:r>
              <a:rPr lang="en-US" i="1" dirty="0" smtClean="0">
                <a:hlinkClick r:id="rId4" action="ppaction://hlinksldjump"/>
              </a:rPr>
              <a:t>NNP</a:t>
            </a:r>
            <a:r>
              <a:rPr lang="en-US" dirty="0" smtClean="0">
                <a:hlinkClick r:id="rId4" action="ppaction://hlinksldjump"/>
              </a:rPr>
              <a:t>)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hlinkClick r:id="rId5" action="ppaction://hlinksldjump"/>
              </a:rPr>
              <a:t>Pendapatan</a:t>
            </a:r>
            <a:r>
              <a:rPr lang="en-US" dirty="0" smtClean="0">
                <a:hlinkClick r:id="rId5" action="ppaction://hlinksldjump"/>
              </a:rPr>
              <a:t> </a:t>
            </a:r>
            <a:r>
              <a:rPr lang="en-US" dirty="0" err="1">
                <a:hlinkClick r:id="rId5" action="ppaction://hlinksldjump"/>
              </a:rPr>
              <a:t>Nasional</a:t>
            </a:r>
            <a:r>
              <a:rPr lang="en-US" dirty="0">
                <a:hlinkClick r:id="rId5" action="ppaction://hlinksldjump"/>
              </a:rPr>
              <a:t> </a:t>
            </a:r>
            <a:r>
              <a:rPr lang="en-US" dirty="0" err="1">
                <a:hlinkClick r:id="rId5" action="ppaction://hlinksldjump"/>
              </a:rPr>
              <a:t>Neto</a:t>
            </a:r>
            <a:r>
              <a:rPr lang="en-US" dirty="0">
                <a:hlinkClick r:id="rId5" action="ppaction://hlinksldjump"/>
              </a:rPr>
              <a:t> (</a:t>
            </a:r>
            <a:r>
              <a:rPr lang="id-ID" dirty="0">
                <a:hlinkClick r:id="rId5" action="ppaction://hlinksldjump"/>
              </a:rPr>
              <a:t>PNN) atau</a:t>
            </a:r>
            <a:r>
              <a:rPr lang="en-US" i="1" dirty="0">
                <a:hlinkClick r:id="rId5" action="ppaction://hlinksldjump"/>
              </a:rPr>
              <a:t> Net National Income </a:t>
            </a:r>
            <a:r>
              <a:rPr lang="id-ID" i="1" dirty="0">
                <a:hlinkClick r:id="rId5" action="ppaction://hlinksldjump"/>
              </a:rPr>
              <a:t>(</a:t>
            </a:r>
            <a:r>
              <a:rPr lang="en-US" i="1" dirty="0" smtClean="0">
                <a:hlinkClick r:id="rId5" action="ppaction://hlinksldjump"/>
              </a:rPr>
              <a:t>NNI</a:t>
            </a:r>
            <a:r>
              <a:rPr lang="en-US" dirty="0" smtClean="0">
                <a:hlinkClick r:id="rId5" action="ppaction://hlinksldjump"/>
              </a:rPr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hlinkClick r:id="rId6" action="ppaction://hlinksldjump"/>
              </a:rPr>
              <a:t>Pendapatan</a:t>
            </a:r>
            <a:r>
              <a:rPr lang="en-US" dirty="0" smtClean="0">
                <a:hlinkClick r:id="rId6" action="ppaction://hlinksldjump"/>
              </a:rPr>
              <a:t> </a:t>
            </a:r>
            <a:r>
              <a:rPr lang="en-US" dirty="0" err="1" smtClean="0">
                <a:hlinkClick r:id="rId6" action="ppaction://hlinksldjump"/>
              </a:rPr>
              <a:t>Perorangan</a:t>
            </a:r>
            <a:r>
              <a:rPr lang="en-US" dirty="0" smtClean="0">
                <a:hlinkClick r:id="rId6" action="ppaction://hlinksldjump"/>
              </a:rPr>
              <a:t> </a:t>
            </a:r>
            <a:r>
              <a:rPr lang="id-ID" dirty="0" smtClean="0">
                <a:hlinkClick r:id="rId6" action="ppaction://hlinksldjump"/>
              </a:rPr>
              <a:t>atau  </a:t>
            </a:r>
            <a:r>
              <a:rPr lang="en-US" i="1" dirty="0" smtClean="0">
                <a:hlinkClick r:id="rId6" action="ppaction://hlinksldjump"/>
              </a:rPr>
              <a:t>personal Income </a:t>
            </a:r>
            <a:r>
              <a:rPr lang="id-ID" i="1" dirty="0" smtClean="0">
                <a:hlinkClick r:id="rId6" action="ppaction://hlinksldjump"/>
              </a:rPr>
              <a:t>(</a:t>
            </a:r>
            <a:r>
              <a:rPr lang="en-US" i="1" dirty="0" smtClean="0">
                <a:hlinkClick r:id="rId6" action="ppaction://hlinksldjump"/>
              </a:rPr>
              <a:t>PI</a:t>
            </a:r>
            <a:r>
              <a:rPr lang="en-US" dirty="0" smtClean="0">
                <a:hlinkClick r:id="rId6" action="ppaction://hlinksldjump"/>
              </a:rPr>
              <a:t>)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hlinkClick r:id="rId7" action="ppaction://hlinksldjump"/>
              </a:rPr>
              <a:t>Pendapatan</a:t>
            </a:r>
            <a:r>
              <a:rPr lang="en-US" dirty="0" smtClean="0">
                <a:hlinkClick r:id="rId7" action="ppaction://hlinksldjump"/>
              </a:rPr>
              <a:t> </a:t>
            </a:r>
            <a:r>
              <a:rPr lang="en-US" dirty="0">
                <a:hlinkClick r:id="rId7" action="ppaction://hlinksldjump"/>
              </a:rPr>
              <a:t>Disposable</a:t>
            </a:r>
            <a:r>
              <a:rPr lang="id-ID" dirty="0">
                <a:hlinkClick r:id="rId7" action="ppaction://hlinksldjump"/>
              </a:rPr>
              <a:t> atau </a:t>
            </a:r>
            <a:r>
              <a:rPr lang="en-US" i="1" dirty="0">
                <a:hlinkClick r:id="rId7" action="ppaction://hlinksldjump"/>
              </a:rPr>
              <a:t>Disposable Income</a:t>
            </a:r>
            <a:r>
              <a:rPr lang="id-ID" dirty="0">
                <a:hlinkClick r:id="rId7" action="ppaction://hlinksldjump"/>
              </a:rPr>
              <a:t> (</a:t>
            </a:r>
            <a:r>
              <a:rPr lang="id-ID" dirty="0" smtClean="0">
                <a:hlinkClick r:id="rId7" action="ppaction://hlinksldjump"/>
              </a:rPr>
              <a:t>DI)</a:t>
            </a:r>
            <a:endParaRPr lang="en-US" dirty="0" smtClean="0"/>
          </a:p>
        </p:txBody>
      </p:sp>
      <p:pic>
        <p:nvPicPr>
          <p:cNvPr id="10241" name="Picture 1" descr="F:\RefRes!N9\it's\4ever-fR!eNds\30006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215306" y="5929306"/>
            <a:ext cx="928694" cy="92869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78595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 </a:t>
            </a:r>
            <a:r>
              <a:rPr lang="en-US" dirty="0" err="1" smtClean="0"/>
              <a:t>Bruto</a:t>
            </a:r>
            <a:r>
              <a:rPr lang="en-US" dirty="0" smtClean="0"/>
              <a:t> </a:t>
            </a:r>
            <a:r>
              <a:rPr lang="id-ID" dirty="0" smtClean="0"/>
              <a:t>(PDB) atau </a:t>
            </a:r>
            <a:r>
              <a:rPr lang="en-US" i="1" dirty="0" smtClean="0"/>
              <a:t>Gross Domestic Product</a:t>
            </a:r>
            <a:r>
              <a:rPr lang="id-ID" i="1" dirty="0" smtClean="0"/>
              <a:t> (</a:t>
            </a:r>
            <a:r>
              <a:rPr lang="en-US" i="1" dirty="0" smtClean="0"/>
              <a:t>GDP)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6057"/>
            <a:ext cx="8229600" cy="3386459"/>
          </a:xfrm>
        </p:spPr>
        <p:txBody>
          <a:bodyPr/>
          <a:lstStyle/>
          <a:p>
            <a:pPr marL="0" indent="0">
              <a:buNone/>
            </a:pPr>
            <a:r>
              <a:rPr lang="id-ID" dirty="0"/>
              <a:t>nilai barang dan jasa yang dihasilkan seluruh warga masyarakat dalam suatu negara (termasuk warga negara asing) dalam periode tertentu</a:t>
            </a:r>
            <a:endParaRPr lang="en-US" dirty="0"/>
          </a:p>
        </p:txBody>
      </p:sp>
      <p:pic>
        <p:nvPicPr>
          <p:cNvPr id="19458" name="Picture 2" descr="F:\RefRes!N9\it's\4ever-fR!eNds\30006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5429264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Bruto</a:t>
            </a:r>
            <a:r>
              <a:rPr lang="en-US" dirty="0" smtClean="0"/>
              <a:t> (</a:t>
            </a:r>
            <a:r>
              <a:rPr lang="id-ID" dirty="0" smtClean="0"/>
              <a:t>PNB) atau </a:t>
            </a:r>
            <a:r>
              <a:rPr lang="id-ID" i="1" dirty="0" smtClean="0"/>
              <a:t>G</a:t>
            </a:r>
            <a:r>
              <a:rPr lang="en-US" i="1" dirty="0" err="1" smtClean="0"/>
              <a:t>ross</a:t>
            </a:r>
            <a:r>
              <a:rPr lang="en-US" i="1" dirty="0" smtClean="0"/>
              <a:t> National Product </a:t>
            </a:r>
            <a:r>
              <a:rPr lang="id-ID" i="1" dirty="0" smtClean="0"/>
              <a:t>(</a:t>
            </a:r>
            <a:r>
              <a:rPr lang="en-US" i="1" dirty="0" smtClean="0"/>
              <a:t>GNP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jumlah barang dan jasa akhir yang dihasilkan oleh faktor-faktor produksi milik warga negara sendiri yang tinggal di dalam negeri maupun di luar negeri</a:t>
            </a:r>
            <a:endParaRPr lang="en-US" dirty="0"/>
          </a:p>
        </p:txBody>
      </p:sp>
      <p:pic>
        <p:nvPicPr>
          <p:cNvPr id="20482" name="Picture 2" descr="F:\RefRes!N9\it's\4ever-fR!eNds\30006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5638800"/>
            <a:ext cx="1219200" cy="12192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428596" y="3571876"/>
            <a:ext cx="8215370" cy="17859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dirty="0">
                <a:solidFill>
                  <a:schemeClr val="tx1"/>
                </a:solidFill>
              </a:rPr>
              <a:t>GNP</a:t>
            </a:r>
            <a:r>
              <a:rPr lang="en-US" sz="2800" dirty="0">
                <a:solidFill>
                  <a:schemeClr val="tx1"/>
                </a:solidFill>
              </a:rPr>
              <a:t> = </a:t>
            </a:r>
            <a:r>
              <a:rPr lang="id-ID" sz="2800" dirty="0">
                <a:solidFill>
                  <a:schemeClr val="tx1"/>
                </a:solidFill>
              </a:rPr>
              <a:t>GDP</a:t>
            </a:r>
            <a:r>
              <a:rPr lang="en-US" sz="2800" dirty="0">
                <a:solidFill>
                  <a:schemeClr val="tx1"/>
                </a:solidFill>
              </a:rPr>
              <a:t> + </a:t>
            </a:r>
            <a:r>
              <a:rPr lang="en-US" sz="2800" dirty="0" err="1">
                <a:solidFill>
                  <a:schemeClr val="tx1"/>
                </a:solidFill>
              </a:rPr>
              <a:t>Pendapatan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Neto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terhadap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Luar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Negeri</a:t>
            </a:r>
            <a:r>
              <a:rPr lang="id-ID" sz="2800" dirty="0">
                <a:solidFill>
                  <a:schemeClr val="tx1"/>
                </a:solidFill>
              </a:rPr>
              <a:t>, atau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sz="2800" dirty="0">
                <a:solidFill>
                  <a:schemeClr val="tx1"/>
                </a:solidFill>
              </a:rPr>
              <a:t>GNP</a:t>
            </a:r>
            <a:r>
              <a:rPr lang="en-US" sz="2800" dirty="0">
                <a:solidFill>
                  <a:schemeClr val="tx1"/>
                </a:solidFill>
              </a:rPr>
              <a:t> = </a:t>
            </a:r>
            <a:r>
              <a:rPr lang="id-ID" sz="2800" dirty="0">
                <a:solidFill>
                  <a:schemeClr val="tx1"/>
                </a:solidFill>
              </a:rPr>
              <a:t>GDP – </a:t>
            </a:r>
            <a:r>
              <a:rPr lang="en-US" sz="2800" dirty="0" err="1">
                <a:solidFill>
                  <a:schemeClr val="tx1"/>
                </a:solidFill>
              </a:rPr>
              <a:t>Pe</a:t>
            </a:r>
            <a:r>
              <a:rPr lang="id-ID" sz="2800" dirty="0">
                <a:solidFill>
                  <a:schemeClr val="tx1"/>
                </a:solidFill>
              </a:rPr>
              <a:t>mbayara</a:t>
            </a:r>
            <a:r>
              <a:rPr lang="en-US" sz="2800" dirty="0">
                <a:solidFill>
                  <a:schemeClr val="tx1"/>
                </a:solidFill>
              </a:rPr>
              <a:t>n </a:t>
            </a:r>
            <a:r>
              <a:rPr lang="en-US" sz="2800" dirty="0" err="1">
                <a:solidFill>
                  <a:schemeClr val="tx1"/>
                </a:solidFill>
              </a:rPr>
              <a:t>Neto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terhadap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Luar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Negeri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521</Words>
  <Application>Microsoft Office PowerPoint</Application>
  <PresentationFormat>On-screen Show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PENDAPATAN NASIONAL</vt:lpstr>
      <vt:lpstr>PENDAPATAN NASIONAL</vt:lpstr>
      <vt:lpstr>Indikator</vt:lpstr>
      <vt:lpstr>Tujuan Pembelajaran</vt:lpstr>
      <vt:lpstr>Deskripsi Pendapatan Nasional</vt:lpstr>
      <vt:lpstr>Pengertian Pendapatan Nasional</vt:lpstr>
      <vt:lpstr>Konsep Pendapat Nasional</vt:lpstr>
      <vt:lpstr>Produk Domestik Bruto (PDB) atau Gross Domestic Product (GDP)</vt:lpstr>
      <vt:lpstr>Produk Nasional Bruto (PNB) atau Gross National Product (GNP)</vt:lpstr>
      <vt:lpstr>Produk Nasional Neto (PNN) atau Net National Product (NNP)</vt:lpstr>
      <vt:lpstr>Pendapatan Nasional Neto (PNN) atau Net National Income (NNI)</vt:lpstr>
      <vt:lpstr>Pendapatan Perorangan atau  personal Income (PI)</vt:lpstr>
      <vt:lpstr>Pendapatan Disposable atau Disposable Income (DI)</vt:lpstr>
      <vt:lpstr>Pengertian Produk Domestik Regional Bruto</vt:lpstr>
      <vt:lpstr>Metode Perhitungan PDRB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PENDAPATAN NASIONAL</dc:title>
  <dc:creator>smart</dc:creator>
  <cp:lastModifiedBy>smart</cp:lastModifiedBy>
  <cp:revision>17</cp:revision>
  <dcterms:created xsi:type="dcterms:W3CDTF">2013-02-10T23:46:26Z</dcterms:created>
  <dcterms:modified xsi:type="dcterms:W3CDTF">2013-12-30T00:04:33Z</dcterms:modified>
</cp:coreProperties>
</file>